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64" r:id="rId5"/>
    <p:sldId id="265" r:id="rId6"/>
    <p:sldId id="266" r:id="rId7"/>
    <p:sldId id="267" r:id="rId8"/>
    <p:sldId id="277" r:id="rId9"/>
    <p:sldId id="268" r:id="rId10"/>
    <p:sldId id="278" r:id="rId11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63" autoAdjust="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7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79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07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74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756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321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57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0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62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0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85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9CEE3-46F2-4D26-8FC0-96ACC18799A6}" type="datetimeFigureOut">
              <a:rPr lang="en-GB" smtClean="0"/>
              <a:t>09/04/2015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B2B88-7581-4D4A-BA77-5DE6AC43D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132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Gaining  Business in the  Public Sector.  </a:t>
            </a:r>
            <a:br>
              <a:rPr lang="en-GB" dirty="0" smtClean="0"/>
            </a:br>
            <a:r>
              <a:rPr lang="en-GB" dirty="0" smtClean="0"/>
              <a:t>An Introduction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Geoff Yale – Public Sector consultant </a:t>
            </a:r>
            <a:endParaRPr lang="en-GB" dirty="0"/>
          </a:p>
        </p:txBody>
      </p:sp>
      <p:pic>
        <p:nvPicPr>
          <p:cNvPr id="1026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2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	     </a:t>
            </a:r>
            <a:r>
              <a:rPr lang="en-GB" sz="4400" dirty="0" smtClean="0"/>
              <a:t>Any Questions ?</a:t>
            </a:r>
            <a:endParaRPr lang="en-GB" sz="4400" dirty="0"/>
          </a:p>
        </p:txBody>
      </p:sp>
      <p:pic>
        <p:nvPicPr>
          <p:cNvPr id="10242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250974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97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Introduction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we going to cover today?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Who are the Public sector ?</a:t>
            </a:r>
          </a:p>
          <a:p>
            <a:r>
              <a:rPr lang="en-GB" dirty="0" smtClean="0"/>
              <a:t>Rules and Regulations </a:t>
            </a:r>
          </a:p>
          <a:p>
            <a:r>
              <a:rPr lang="en-GB" dirty="0" smtClean="0"/>
              <a:t>European Regulations </a:t>
            </a:r>
            <a:endParaRPr lang="en-GB" dirty="0"/>
          </a:p>
          <a:p>
            <a:r>
              <a:rPr lang="en-GB" dirty="0" smtClean="0"/>
              <a:t>ID Public Sector Opportunities </a:t>
            </a:r>
          </a:p>
          <a:p>
            <a:r>
              <a:rPr lang="en-GB" dirty="0" smtClean="0"/>
              <a:t>Online portals</a:t>
            </a:r>
          </a:p>
        </p:txBody>
      </p:sp>
      <p:pic>
        <p:nvPicPr>
          <p:cNvPr id="2050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1774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5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Sector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Who are the Public Sector ?</a:t>
            </a:r>
            <a:endParaRPr lang="en-GB" dirty="0"/>
          </a:p>
        </p:txBody>
      </p:sp>
      <p:pic>
        <p:nvPicPr>
          <p:cNvPr id="3074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83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38719"/>
            <a:ext cx="8229600" cy="1143000"/>
          </a:xfrm>
        </p:spPr>
        <p:txBody>
          <a:bodyPr/>
          <a:lstStyle/>
          <a:p>
            <a:r>
              <a:rPr lang="en-GB" dirty="0" smtClean="0"/>
              <a:t>     Who </a:t>
            </a:r>
            <a:r>
              <a:rPr lang="en-GB" dirty="0"/>
              <a:t>are the Public Sector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Central Government</a:t>
            </a:r>
          </a:p>
          <a:p>
            <a:r>
              <a:rPr lang="en-GB" dirty="0" smtClean="0"/>
              <a:t>Local Government</a:t>
            </a:r>
          </a:p>
          <a:p>
            <a:r>
              <a:rPr lang="en-GB" dirty="0" smtClean="0"/>
              <a:t>National Health service</a:t>
            </a:r>
          </a:p>
          <a:p>
            <a:r>
              <a:rPr lang="en-GB" dirty="0" smtClean="0"/>
              <a:t>Education- Universities Colleges</a:t>
            </a:r>
          </a:p>
          <a:p>
            <a:r>
              <a:rPr lang="en-GB" dirty="0" smtClean="0"/>
              <a:t>Quangos</a:t>
            </a:r>
          </a:p>
          <a:p>
            <a:r>
              <a:rPr lang="en-GB" dirty="0" smtClean="0"/>
              <a:t>Housing associations </a:t>
            </a:r>
          </a:p>
          <a:p>
            <a:r>
              <a:rPr lang="en-GB" dirty="0" smtClean="0"/>
              <a:t>Utility Companies 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098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7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2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796" y="260648"/>
            <a:ext cx="8229600" cy="1143000"/>
          </a:xfrm>
        </p:spPr>
        <p:txBody>
          <a:bodyPr/>
          <a:lstStyle/>
          <a:p>
            <a:r>
              <a:rPr lang="en-GB" dirty="0" smtClean="0"/>
              <a:t>Rules And Regulations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Standing Orders </a:t>
            </a:r>
          </a:p>
          <a:p>
            <a:r>
              <a:rPr lang="en-GB" dirty="0" smtClean="0"/>
              <a:t>Standing Financial instructions</a:t>
            </a:r>
            <a:endParaRPr lang="en-GB" dirty="0"/>
          </a:p>
        </p:txBody>
      </p:sp>
      <p:pic>
        <p:nvPicPr>
          <p:cNvPr id="5122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89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European Regulations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PIN </a:t>
            </a:r>
          </a:p>
          <a:p>
            <a:r>
              <a:rPr lang="en-GB" dirty="0" smtClean="0"/>
              <a:t>Open </a:t>
            </a:r>
          </a:p>
          <a:p>
            <a:r>
              <a:rPr lang="en-GB" dirty="0" smtClean="0"/>
              <a:t>Restricted </a:t>
            </a:r>
          </a:p>
          <a:p>
            <a:r>
              <a:rPr lang="en-GB" dirty="0" smtClean="0"/>
              <a:t>Competitive Dialogue</a:t>
            </a:r>
          </a:p>
          <a:p>
            <a:r>
              <a:rPr lang="en-GB" dirty="0" smtClean="0"/>
              <a:t>Competitive Dialogue with Negotiation</a:t>
            </a:r>
          </a:p>
          <a:p>
            <a:r>
              <a:rPr lang="en-GB" dirty="0" smtClean="0"/>
              <a:t>Innovation Partnership  </a:t>
            </a:r>
            <a:endParaRPr lang="en-GB" dirty="0"/>
          </a:p>
          <a:p>
            <a:r>
              <a:rPr lang="en-GB" dirty="0" smtClean="0"/>
              <a:t>Negotiated without prior publication </a:t>
            </a:r>
          </a:p>
          <a:p>
            <a:r>
              <a:rPr lang="en-GB" dirty="0" smtClean="0"/>
              <a:t>Contract award </a:t>
            </a:r>
            <a:endParaRPr lang="en-GB" dirty="0"/>
          </a:p>
        </p:txBody>
      </p:sp>
      <p:pic>
        <p:nvPicPr>
          <p:cNvPr id="6146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03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       Supporting Organisations -Agencies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Crown </a:t>
            </a:r>
            <a:r>
              <a:rPr lang="en-GB" dirty="0"/>
              <a:t>C</a:t>
            </a:r>
            <a:r>
              <a:rPr lang="en-GB" dirty="0" smtClean="0"/>
              <a:t>ommercial Service </a:t>
            </a:r>
            <a:r>
              <a:rPr lang="en-GB" sz="2000" dirty="0" smtClean="0"/>
              <a:t>[formerly </a:t>
            </a:r>
            <a:r>
              <a:rPr lang="en-GB" sz="2000" dirty="0"/>
              <a:t>G</a:t>
            </a:r>
            <a:r>
              <a:rPr lang="en-GB" sz="2000" dirty="0" smtClean="0"/>
              <a:t>overnment </a:t>
            </a:r>
            <a:r>
              <a:rPr lang="en-GB" sz="2000" dirty="0"/>
              <a:t>P</a:t>
            </a:r>
            <a:r>
              <a:rPr lang="en-GB" sz="2000" dirty="0" smtClean="0"/>
              <a:t>rocurement </a:t>
            </a:r>
            <a:r>
              <a:rPr lang="en-GB" sz="2000" dirty="0"/>
              <a:t>S</a:t>
            </a:r>
            <a:r>
              <a:rPr lang="en-GB" sz="2000" dirty="0" smtClean="0"/>
              <a:t>ervice]   </a:t>
            </a:r>
          </a:p>
          <a:p>
            <a:r>
              <a:rPr lang="en-GB" dirty="0" smtClean="0"/>
              <a:t>NHS Supply Chain </a:t>
            </a:r>
          </a:p>
          <a:p>
            <a:r>
              <a:rPr lang="en-GB" dirty="0" smtClean="0"/>
              <a:t>NHS Shared Business Services </a:t>
            </a:r>
          </a:p>
          <a:p>
            <a:r>
              <a:rPr lang="en-GB" dirty="0" smtClean="0"/>
              <a:t>Pro 5 [CBC,ESPO,YPO,NEPO,]not </a:t>
            </a:r>
            <a:r>
              <a:rPr lang="en-GB" dirty="0" smtClean="0"/>
              <a:t>I</a:t>
            </a:r>
            <a:r>
              <a:rPr lang="en-GB" dirty="0" smtClean="0"/>
              <a:t>nc. </a:t>
            </a:r>
            <a:r>
              <a:rPr lang="en-GB" dirty="0" smtClean="0"/>
              <a:t>WMS</a:t>
            </a:r>
          </a:p>
          <a:p>
            <a:r>
              <a:rPr lang="en-GB" dirty="0" smtClean="0"/>
              <a:t>Procurement for housing</a:t>
            </a:r>
          </a:p>
          <a:p>
            <a:r>
              <a:rPr lang="en-GB" dirty="0" smtClean="0"/>
              <a:t>Procure Plus</a:t>
            </a:r>
          </a:p>
          <a:p>
            <a:r>
              <a:rPr lang="en-GB" dirty="0" smtClean="0"/>
              <a:t>Fusion 21</a:t>
            </a:r>
          </a:p>
          <a:p>
            <a:r>
              <a:rPr lang="en-GB" dirty="0" smtClean="0"/>
              <a:t>TUCO </a:t>
            </a:r>
          </a:p>
          <a:p>
            <a:r>
              <a:rPr lang="en-GB" dirty="0" smtClean="0"/>
              <a:t>CPC</a:t>
            </a:r>
            <a:endParaRPr lang="en-GB" dirty="0"/>
          </a:p>
        </p:txBody>
      </p:sp>
      <p:pic>
        <p:nvPicPr>
          <p:cNvPr id="7170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6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Portals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What are they and can you list some ?</a:t>
            </a:r>
            <a:endParaRPr lang="en-GB" dirty="0"/>
          </a:p>
        </p:txBody>
      </p:sp>
      <p:pic>
        <p:nvPicPr>
          <p:cNvPr id="8194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104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portals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TED  [no facility to submit tenders ]</a:t>
            </a:r>
          </a:p>
          <a:p>
            <a:r>
              <a:rPr lang="en-GB" sz="2800" dirty="0" smtClean="0"/>
              <a:t>Supply to Wales</a:t>
            </a:r>
          </a:p>
          <a:p>
            <a:r>
              <a:rPr lang="en-GB" sz="2800" dirty="0" smtClean="0"/>
              <a:t>Public Contract Scotland</a:t>
            </a:r>
          </a:p>
          <a:p>
            <a:r>
              <a:rPr lang="en-GB" sz="2800" dirty="0" smtClean="0"/>
              <a:t>My tenders</a:t>
            </a:r>
          </a:p>
          <a:p>
            <a:r>
              <a:rPr lang="en-GB" sz="2800" dirty="0" smtClean="0"/>
              <a:t>Delta</a:t>
            </a:r>
          </a:p>
          <a:p>
            <a:r>
              <a:rPr lang="en-GB" sz="2800" dirty="0" smtClean="0"/>
              <a:t>Due North – </a:t>
            </a:r>
            <a:r>
              <a:rPr lang="en-GB" sz="2800" dirty="0"/>
              <a:t>I</a:t>
            </a:r>
            <a:r>
              <a:rPr lang="en-GB" sz="2800" dirty="0" smtClean="0"/>
              <a:t>nc</a:t>
            </a:r>
            <a:r>
              <a:rPr lang="en-GB" sz="2800" dirty="0" smtClean="0"/>
              <a:t>. CHEST </a:t>
            </a:r>
          </a:p>
          <a:p>
            <a:r>
              <a:rPr lang="en-GB" sz="2800" dirty="0" smtClean="0"/>
              <a:t>Lancashire County Council </a:t>
            </a:r>
          </a:p>
          <a:p>
            <a:r>
              <a:rPr lang="en-GB" sz="2800" dirty="0" smtClean="0"/>
              <a:t>Eu-supply</a:t>
            </a:r>
          </a:p>
          <a:p>
            <a:r>
              <a:rPr lang="en-GB" sz="2800" dirty="0" smtClean="0"/>
              <a:t>In-tend</a:t>
            </a:r>
          </a:p>
          <a:p>
            <a:r>
              <a:rPr lang="en-GB" sz="2800" dirty="0" smtClean="0"/>
              <a:t>Contract finder [no facility to submit tenders]</a:t>
            </a:r>
          </a:p>
          <a:p>
            <a:endParaRPr lang="en-GB" dirty="0"/>
          </a:p>
        </p:txBody>
      </p:sp>
      <p:pic>
        <p:nvPicPr>
          <p:cNvPr id="9218" name="Picture 2" descr="C:\Users\Geoff\Pictures\GYC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32656"/>
            <a:ext cx="11715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72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189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Gaining  Business in the  Public Sector.   An Introduction </vt:lpstr>
      <vt:lpstr> Introduction </vt:lpstr>
      <vt:lpstr>Public Sector </vt:lpstr>
      <vt:lpstr>     Who are the Public Sector ?</vt:lpstr>
      <vt:lpstr>Rules And Regulations</vt:lpstr>
      <vt:lpstr>European Regulations </vt:lpstr>
      <vt:lpstr>        Supporting Organisations -Agencies</vt:lpstr>
      <vt:lpstr>Online Portals </vt:lpstr>
      <vt:lpstr>Online portals </vt:lpstr>
      <vt:lpstr>The End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Sector Workshop  How to Win Bids </dc:title>
  <dc:creator>Your User Name</dc:creator>
  <cp:lastModifiedBy>Geoff</cp:lastModifiedBy>
  <cp:revision>34</cp:revision>
  <cp:lastPrinted>2015-04-09T09:37:11Z</cp:lastPrinted>
  <dcterms:created xsi:type="dcterms:W3CDTF">2014-03-11T10:19:06Z</dcterms:created>
  <dcterms:modified xsi:type="dcterms:W3CDTF">2015-04-09T09:57:13Z</dcterms:modified>
</cp:coreProperties>
</file>